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sldIdLst>
    <p:sldId id="2682" r:id="rId3"/>
    <p:sldId id="2683" r:id="rId5"/>
    <p:sldId id="2684" r:id="rId6"/>
    <p:sldId id="2686" r:id="rId7"/>
    <p:sldId id="2708" r:id="rId8"/>
    <p:sldId id="2709" r:id="rId9"/>
    <p:sldId id="2714" r:id="rId10"/>
    <p:sldId id="2715" r:id="rId11"/>
    <p:sldId id="2716" r:id="rId12"/>
    <p:sldId id="2712" r:id="rId13"/>
    <p:sldId id="2713" r:id="rId14"/>
    <p:sldId id="2711" r:id="rId15"/>
    <p:sldId id="2717" r:id="rId16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A097"/>
    <a:srgbClr val="70C4BC"/>
    <a:srgbClr val="FDBD24"/>
    <a:srgbClr val="F19D7F"/>
    <a:srgbClr val="EF8E6C"/>
    <a:srgbClr val="F2C977"/>
    <a:srgbClr val="7CC2BD"/>
    <a:srgbClr val="75BFB9"/>
    <a:srgbClr val="A7EBE5"/>
    <a:srgbClr val="9CE5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94" autoAdjust="0"/>
    <p:restoredTop sz="92986" autoAdjust="0"/>
  </p:normalViewPr>
  <p:slideViewPr>
    <p:cSldViewPr>
      <p:cViewPr>
        <p:scale>
          <a:sx n="75" d="100"/>
          <a:sy n="75" d="100"/>
        </p:scale>
        <p:origin x="-1206" y="-714"/>
      </p:cViewPr>
      <p:guideLst>
        <p:guide orient="horz" pos="373"/>
        <p:guide orient="horz" pos="4165"/>
        <p:guide pos="4050"/>
        <p:guide pos="512"/>
        <p:guide pos="7588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284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92A9086-0BB6-4955-A995-C876A5F12EEB}" type="slidenum">
              <a:rPr lang="zh-CN" altLang="en-US" smtClean="0"/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92A9086-0BB6-4955-A995-C876A5F12EEB}" type="slidenum">
              <a:rPr lang="zh-CN" altLang="en-US" smtClean="0"/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92A9086-0BB6-4955-A995-C876A5F12EEB}" type="slidenum">
              <a:rPr lang="zh-CN" altLang="en-US" smtClean="0"/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92A9086-0BB6-4955-A995-C876A5F12EEB}" type="slidenum">
              <a:rPr lang="zh-CN" altLang="en-US" smtClean="0"/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92A9086-0BB6-4955-A995-C876A5F12EEB}" type="slidenum">
              <a:rPr lang="zh-CN" altLang="en-US" smtClean="0"/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84354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3BED4874-415F-4462-8CBD-90FA9588F1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259789" y="6704023"/>
            <a:ext cx="4339173" cy="38417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081627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8C92ADDF-ABC6-4EEC-846D-A1AE2D4106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节标题">
    <p:bg>
      <p:bgPr>
        <a:gradFill flip="none" rotWithShape="1">
          <a:gsLst>
            <a:gs pos="0">
              <a:srgbClr val="F4F4F4"/>
            </a:gs>
            <a:gs pos="35000">
              <a:srgbClr val="D4D4D4"/>
            </a:gs>
            <a:gs pos="100000">
              <a:srgbClr val="BABBBB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804940">
            <a:off x="-357729" y="-79175"/>
            <a:ext cx="2486506" cy="318080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49855" y="5560541"/>
            <a:ext cx="2513297" cy="1816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858750" cy="7232650"/>
          </a:xfrm>
          <a:prstGeom prst="rect">
            <a:avLst/>
          </a:prstGeom>
          <a:solidFill>
            <a:srgbClr val="DFF2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83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image" Target="../media/image5.png"/><Relationship Id="rId7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3.png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10.xml"/><Relationship Id="rId15" Type="http://schemas.openxmlformats.org/officeDocument/2006/relationships/image" Target="../media/image6.png"/><Relationship Id="rId14" Type="http://schemas.openxmlformats.org/officeDocument/2006/relationships/tags" Target="../tags/tag9.xml"/><Relationship Id="rId13" Type="http://schemas.microsoft.com/office/2007/relationships/media" Target="../media/media1.mp3"/><Relationship Id="rId12" Type="http://schemas.openxmlformats.org/officeDocument/2006/relationships/audio" Target="../media/media1.mp3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3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4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1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2.xml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_图片 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50181" y="831828"/>
            <a:ext cx="6358563" cy="3096344"/>
          </a:xfrm>
          <a:prstGeom prst="rect">
            <a:avLst/>
          </a:prstGeom>
        </p:spPr>
      </p:pic>
      <p:sp>
        <p:nvSpPr>
          <p:cNvPr id="4" name="PA_椭圆 3"/>
          <p:cNvSpPr/>
          <p:nvPr>
            <p:custDataLst>
              <p:tags r:id="rId3"/>
            </p:custDataLst>
          </p:nvPr>
        </p:nvSpPr>
        <p:spPr>
          <a:xfrm>
            <a:off x="4228444" y="1894328"/>
            <a:ext cx="4401862" cy="44018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PA_椭圆 13"/>
          <p:cNvSpPr/>
          <p:nvPr>
            <p:custDataLst>
              <p:tags r:id="rId4"/>
            </p:custDataLst>
          </p:nvPr>
        </p:nvSpPr>
        <p:spPr>
          <a:xfrm>
            <a:off x="4165966" y="1831850"/>
            <a:ext cx="4526819" cy="4526819"/>
          </a:xfrm>
          <a:prstGeom prst="ellipse">
            <a:avLst/>
          </a:prstGeom>
          <a:noFill/>
          <a:ln w="38100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PA_图片 14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1202862" flipH="1">
            <a:off x="3386343" y="4129088"/>
            <a:ext cx="1656184" cy="1965261"/>
          </a:xfrm>
          <a:prstGeom prst="rect">
            <a:avLst/>
          </a:prstGeom>
        </p:spPr>
      </p:pic>
      <p:pic>
        <p:nvPicPr>
          <p:cNvPr id="8" name="PA_图片 7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546709">
            <a:off x="6979523" y="4515960"/>
            <a:ext cx="1639089" cy="2095884"/>
          </a:xfrm>
          <a:prstGeom prst="rect">
            <a:avLst/>
          </a:prstGeom>
        </p:spPr>
      </p:pic>
      <p:sp>
        <p:nvSpPr>
          <p:cNvPr id="20" name="PA_矩形 259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283460" y="3670832"/>
            <a:ext cx="4291831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sz="2800" cap="all" dirty="0" smtClean="0">
                <a:solidFill>
                  <a:srgbClr val="39A0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a-star</a:t>
            </a:r>
            <a:endParaRPr lang="en-US" sz="2800" cap="all" dirty="0">
              <a:solidFill>
                <a:srgbClr val="39A0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PA_矩形 259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4660191" y="4141114"/>
            <a:ext cx="3538368" cy="229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endParaRPr lang="zh-CN" altLang="en-US" sz="900" cap="all" dirty="0">
              <a:solidFill>
                <a:srgbClr val="39A097"/>
              </a:solidFill>
              <a:cs typeface="Arial" panose="020B0604020202020204" pitchFamily="34" charset="0"/>
            </a:endParaRPr>
          </a:p>
        </p:txBody>
      </p:sp>
      <p:sp>
        <p:nvSpPr>
          <p:cNvPr id="22" name="PA_矩形 259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5578070" y="5208431"/>
            <a:ext cx="1702611" cy="275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endParaRPr lang="zh-CN" altLang="en-US" sz="1200" cap="all" dirty="0">
              <a:solidFill>
                <a:srgbClr val="39A0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A_CouldThisBeLove 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3"/>
              </p:ext>
            </p:extLst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6300539" y="-1284277"/>
            <a:ext cx="609600" cy="609600"/>
          </a:xfrm>
          <a:prstGeom prst="rect">
            <a:avLst/>
          </a:prstGeom>
        </p:spPr>
      </p:pic>
    </p:spTree>
    <p:custDataLst>
      <p:tags r:id="rId16"/>
    </p:custData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20774" y="2476500"/>
            <a:ext cx="8017202" cy="3120468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4773191" y="3487869"/>
            <a:ext cx="3312368" cy="1224136"/>
          </a:xfrm>
          <a:prstGeom prst="roundRect">
            <a:avLst/>
          </a:prstGeom>
          <a:solidFill>
            <a:srgbClr val="39A097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6083935" y="4221485"/>
            <a:ext cx="690880" cy="398780"/>
          </a:xfrm>
          <a:prstGeom prst="rect">
            <a:avLst/>
          </a:prstGeom>
          <a:effectLst/>
        </p:spPr>
        <p:txBody>
          <a:bodyPr vert="horz" wrap="non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rPr>
              <a:t>实现</a:t>
            </a:r>
            <a:endParaRPr lang="zh-CN" altLang="en-US" sz="2000" dirty="0">
              <a:solidFill>
                <a:schemeClr val="bg1"/>
              </a:solidFill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002021" y="3436654"/>
            <a:ext cx="854710" cy="82994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lang="en-US" altLang="zh-CN" sz="4800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  <a:endParaRPr lang="zh-CN" altLang="en-US" sz="48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4720233" y="3441989"/>
            <a:ext cx="3418284" cy="1315896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20774" y="2476500"/>
            <a:ext cx="8017202" cy="3120468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4773191" y="3487869"/>
            <a:ext cx="3312368" cy="1224136"/>
          </a:xfrm>
          <a:prstGeom prst="roundRect">
            <a:avLst/>
          </a:prstGeom>
          <a:solidFill>
            <a:srgbClr val="39A097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5956935" y="4221485"/>
            <a:ext cx="944880" cy="398780"/>
          </a:xfrm>
          <a:prstGeom prst="rect">
            <a:avLst/>
          </a:prstGeom>
          <a:effectLst/>
        </p:spPr>
        <p:txBody>
          <a:bodyPr vert="horz" wrap="non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rPr>
              <a:t>关键字</a:t>
            </a:r>
            <a:endParaRPr lang="zh-CN" altLang="en-US" sz="2000" dirty="0">
              <a:solidFill>
                <a:schemeClr val="bg1"/>
              </a:solidFill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002021" y="3436654"/>
            <a:ext cx="854710" cy="82994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lang="en-US" altLang="zh-CN" sz="4800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03</a:t>
            </a:r>
            <a:endParaRPr lang="zh-CN" altLang="en-US" sz="48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4720233" y="3441989"/>
            <a:ext cx="3418284" cy="1315896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 Placeholder 7"/>
          <p:cNvSpPr txBox="1"/>
          <p:nvPr/>
        </p:nvSpPr>
        <p:spPr>
          <a:xfrm>
            <a:off x="1645920" y="2664460"/>
            <a:ext cx="8478520" cy="302768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启发式搜索：启发式搜索就是在状态空间中的搜索对每一个搜索的位置进行评估，得到最好的位置，再从这个位置进行搜索直到目标。这样可以省略大量无畏的搜索路径，提到了效率。在启发式搜索中，对位置的估价是十分重要的。采用了不同的估价可以有不同的效果。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l"/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估价函数：从当前节点移动到目标节点的预估费用；这个估计就是启发式的。在寻路问题和迷宫问题中，我们通常用曼哈顿（manhattan）估价函数预估费用。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comb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 Placeholder 7"/>
          <p:cNvSpPr txBox="1"/>
          <p:nvPr/>
        </p:nvSpPr>
        <p:spPr>
          <a:xfrm>
            <a:off x="1645920" y="2664460"/>
            <a:ext cx="8478520" cy="302768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不同地形花费：通过改变</a:t>
            </a:r>
            <a:r>
              <a:rPr lang="en-US" altLang="zh-CN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G</a:t>
            </a:r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值可实现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l"/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Dijkstra：没计算</a:t>
            </a:r>
            <a:r>
              <a:rPr lang="en-US" altLang="zh-CN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h</a:t>
            </a:r>
            <a:r>
              <a:rPr lang="zh-CN" altLang="zh-CN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值</a:t>
            </a:r>
            <a:endParaRPr lang="zh-CN" altLang="zh-CN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comb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6200000">
            <a:off x="9064380" y="2007075"/>
            <a:ext cx="6358563" cy="3096344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1090566" y="804861"/>
            <a:ext cx="1855411" cy="1855411"/>
            <a:chOff x="4040967" y="1897043"/>
            <a:chExt cx="4526819" cy="4526819"/>
          </a:xfrm>
        </p:grpSpPr>
        <p:sp>
          <p:nvSpPr>
            <p:cNvPr id="4" name="椭圆 3"/>
            <p:cNvSpPr/>
            <p:nvPr/>
          </p:nvSpPr>
          <p:spPr>
            <a:xfrm>
              <a:off x="4251726" y="2107802"/>
              <a:ext cx="4105303" cy="41053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040967" y="1897043"/>
              <a:ext cx="4526819" cy="4526819"/>
            </a:xfrm>
            <a:prstGeom prst="ellipse">
              <a:avLst/>
            </a:prstGeom>
            <a:noFill/>
            <a:ln w="38100">
              <a:solidFill>
                <a:srgbClr val="9CE5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97114" y="1959521"/>
            <a:ext cx="2842317" cy="121569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453829" y="1189686"/>
            <a:ext cx="1107996" cy="646331"/>
          </a:xfrm>
          <a:prstGeom prst="rect">
            <a:avLst/>
          </a:prstGeom>
          <a:effectLst/>
        </p:spPr>
        <p:txBody>
          <a:bodyPr vert="horz" wrap="none">
            <a:spAutoFit/>
          </a:bodyPr>
          <a:lstStyle/>
          <a:p>
            <a:r>
              <a:rPr lang="zh-CN" altLang="en-US" sz="3600" dirty="0" smtClean="0">
                <a:solidFill>
                  <a:srgbClr val="39A097"/>
                </a:solidFill>
                <a:ea typeface="微软雅黑" panose="020B0503020204020204" pitchFamily="34" charset="-122"/>
              </a:rPr>
              <a:t>目录</a:t>
            </a:r>
            <a:endParaRPr lang="zh-CN" altLang="en-US" sz="3600" dirty="0">
              <a:solidFill>
                <a:srgbClr val="39A097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16484" y="1837758"/>
            <a:ext cx="1382686" cy="338554"/>
          </a:xfrm>
          <a:prstGeom prst="rect">
            <a:avLst/>
          </a:prstGeom>
          <a:effectLst/>
        </p:spPr>
        <p:txBody>
          <a:bodyPr vert="horz" wrap="none">
            <a:spAutoFit/>
          </a:bodyPr>
          <a:lstStyle/>
          <a:p>
            <a:r>
              <a:rPr lang="en-US" altLang="zh-CN" sz="1600" dirty="0" smtClean="0">
                <a:solidFill>
                  <a:srgbClr val="39A0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DIRECTORY</a:t>
            </a:r>
            <a:endParaRPr lang="zh-CN" altLang="en-US" sz="1600" dirty="0">
              <a:solidFill>
                <a:srgbClr val="39A097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35920" y="5620722"/>
            <a:ext cx="589280" cy="337185"/>
          </a:xfrm>
          <a:prstGeom prst="rect">
            <a:avLst/>
          </a:prstGeom>
          <a:effectLst/>
        </p:spPr>
        <p:txBody>
          <a:bodyPr vert="horz" wrap="none">
            <a:spAutoFit/>
          </a:bodyPr>
          <a:lstStyle/>
          <a:p>
            <a:pPr algn="ctr"/>
            <a:r>
              <a:rPr lang="zh-CN" altLang="en-US" sz="1600" dirty="0">
                <a:solidFill>
                  <a:srgbClr val="39A097"/>
                </a:solidFill>
                <a:latin typeface="+mj-lt"/>
                <a:ea typeface="微软雅黑" panose="020B0503020204020204" pitchFamily="34" charset="-122"/>
              </a:rPr>
              <a:t>介绍</a:t>
            </a:r>
            <a:endParaRPr lang="zh-CN" altLang="en-US" sz="1600" dirty="0">
              <a:solidFill>
                <a:srgbClr val="39A097"/>
              </a:solidFill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407583" y="5082113"/>
            <a:ext cx="445955" cy="58477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39A097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01</a:t>
            </a:r>
            <a:endParaRPr lang="zh-CN" altLang="en-US" sz="3200" dirty="0">
              <a:solidFill>
                <a:srgbClr val="39A097"/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945977" y="3728548"/>
            <a:ext cx="1369166" cy="1369166"/>
            <a:chOff x="5348241" y="2395536"/>
            <a:chExt cx="1855411" cy="1855411"/>
          </a:xfrm>
        </p:grpSpPr>
        <p:sp>
          <p:nvSpPr>
            <p:cNvPr id="19" name="椭圆 18"/>
            <p:cNvSpPr/>
            <p:nvPr/>
          </p:nvSpPr>
          <p:spPr>
            <a:xfrm>
              <a:off x="5434625" y="2481920"/>
              <a:ext cx="1682644" cy="1682644"/>
            </a:xfrm>
            <a:prstGeom prst="ellipse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5348241" y="2395536"/>
              <a:ext cx="1855411" cy="1855411"/>
            </a:xfrm>
            <a:prstGeom prst="ellipse">
              <a:avLst/>
            </a:prstGeom>
            <a:noFill/>
            <a:ln w="38100">
              <a:solidFill>
                <a:srgbClr val="9CE5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 22"/>
          <p:cNvSpPr/>
          <p:nvPr/>
        </p:nvSpPr>
        <p:spPr>
          <a:xfrm>
            <a:off x="5336170" y="5620722"/>
            <a:ext cx="589280" cy="337185"/>
          </a:xfrm>
          <a:prstGeom prst="rect">
            <a:avLst/>
          </a:prstGeom>
          <a:effectLst/>
        </p:spPr>
        <p:txBody>
          <a:bodyPr vert="horz" wrap="none">
            <a:spAutoFit/>
          </a:bodyPr>
          <a:lstStyle/>
          <a:p>
            <a:pPr algn="ctr"/>
            <a:r>
              <a:rPr lang="zh-CN" altLang="en-US" sz="1600" dirty="0">
                <a:solidFill>
                  <a:srgbClr val="39A097"/>
                </a:solidFill>
                <a:latin typeface="+mj-lt"/>
                <a:ea typeface="微软雅黑" panose="020B0503020204020204" pitchFamily="34" charset="-122"/>
              </a:rPr>
              <a:t>实现</a:t>
            </a:r>
            <a:endParaRPr lang="zh-CN" altLang="en-US" sz="1600" dirty="0">
              <a:solidFill>
                <a:srgbClr val="39A097"/>
              </a:solidFill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369361" y="5082113"/>
            <a:ext cx="522900" cy="58477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39A097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  <a:endParaRPr lang="zh-CN" altLang="en-US" sz="3200" dirty="0">
              <a:solidFill>
                <a:srgbClr val="39A097"/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946227" y="3728548"/>
            <a:ext cx="1369166" cy="1369166"/>
            <a:chOff x="5348241" y="2395536"/>
            <a:chExt cx="1855411" cy="1855411"/>
          </a:xfrm>
        </p:grpSpPr>
        <p:sp>
          <p:nvSpPr>
            <p:cNvPr id="26" name="椭圆 25"/>
            <p:cNvSpPr/>
            <p:nvPr/>
          </p:nvSpPr>
          <p:spPr>
            <a:xfrm>
              <a:off x="5434625" y="2481920"/>
              <a:ext cx="1682644" cy="1682644"/>
            </a:xfrm>
            <a:prstGeom prst="ellipse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5348241" y="2395536"/>
              <a:ext cx="1855411" cy="1855411"/>
            </a:xfrm>
            <a:prstGeom prst="ellipse">
              <a:avLst/>
            </a:prstGeom>
            <a:noFill/>
            <a:ln w="38100">
              <a:solidFill>
                <a:srgbClr val="9CE5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矩形 27"/>
          <p:cNvSpPr/>
          <p:nvPr/>
        </p:nvSpPr>
        <p:spPr>
          <a:xfrm>
            <a:off x="7244345" y="5620722"/>
            <a:ext cx="792480" cy="337185"/>
          </a:xfrm>
          <a:prstGeom prst="rect">
            <a:avLst/>
          </a:prstGeom>
          <a:effectLst/>
        </p:spPr>
        <p:txBody>
          <a:bodyPr vert="horz" wrap="none">
            <a:spAutoFit/>
          </a:bodyPr>
          <a:lstStyle/>
          <a:p>
            <a:pPr algn="ctr"/>
            <a:r>
              <a:rPr lang="zh-CN" altLang="en-US" sz="1600" dirty="0">
                <a:solidFill>
                  <a:srgbClr val="39A097"/>
                </a:solidFill>
                <a:latin typeface="+mj-lt"/>
                <a:ea typeface="微软雅黑" panose="020B0503020204020204" pitchFamily="34" charset="-122"/>
              </a:rPr>
              <a:t>关键字</a:t>
            </a:r>
            <a:endParaRPr lang="zh-CN" altLang="en-US" sz="1600" dirty="0">
              <a:solidFill>
                <a:srgbClr val="39A097"/>
              </a:solidFill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372724" y="5082113"/>
            <a:ext cx="535724" cy="58477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39A097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03</a:t>
            </a:r>
            <a:endParaRPr lang="zh-CN" altLang="en-US" sz="3200" dirty="0">
              <a:solidFill>
                <a:srgbClr val="39A097"/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6956002" y="3728548"/>
            <a:ext cx="1369166" cy="1369166"/>
            <a:chOff x="5348241" y="2395536"/>
            <a:chExt cx="1855411" cy="1855411"/>
          </a:xfrm>
        </p:grpSpPr>
        <p:sp>
          <p:nvSpPr>
            <p:cNvPr id="31" name="椭圆 30"/>
            <p:cNvSpPr/>
            <p:nvPr/>
          </p:nvSpPr>
          <p:spPr>
            <a:xfrm>
              <a:off x="5434625" y="2481920"/>
              <a:ext cx="1682644" cy="1682644"/>
            </a:xfrm>
            <a:prstGeom prst="ellipse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5348241" y="2395536"/>
              <a:ext cx="1855411" cy="1855411"/>
            </a:xfrm>
            <a:prstGeom prst="ellipse">
              <a:avLst/>
            </a:prstGeom>
            <a:noFill/>
            <a:ln w="38100">
              <a:solidFill>
                <a:srgbClr val="9CE5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4"/>
    </p:custDataLst>
  </p:cSld>
  <p:clrMapOvr>
    <a:masterClrMapping/>
  </p:clrMapOvr>
  <p:transition spd="slow" advTm="0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20774" y="2476500"/>
            <a:ext cx="8017202" cy="3120468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4773191" y="3487869"/>
            <a:ext cx="3312368" cy="1224136"/>
          </a:xfrm>
          <a:prstGeom prst="roundRect">
            <a:avLst/>
          </a:prstGeom>
          <a:solidFill>
            <a:srgbClr val="39A097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6083935" y="4221485"/>
            <a:ext cx="690880" cy="398780"/>
          </a:xfrm>
          <a:prstGeom prst="rect">
            <a:avLst/>
          </a:prstGeom>
          <a:effectLst/>
        </p:spPr>
        <p:txBody>
          <a:bodyPr vert="horz" wrap="non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rPr>
              <a:t>介绍</a:t>
            </a:r>
            <a:endParaRPr lang="zh-CN" altLang="en-US" sz="2000" dirty="0">
              <a:solidFill>
                <a:schemeClr val="bg1"/>
              </a:solidFill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140675" y="3436654"/>
            <a:ext cx="577401" cy="830997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lang="en-US" altLang="zh-CN" sz="4800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01</a:t>
            </a:r>
            <a:endParaRPr lang="zh-CN" altLang="en-US" sz="48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4720233" y="3441989"/>
            <a:ext cx="3418284" cy="1315896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 Placeholder 7"/>
          <p:cNvSpPr txBox="1"/>
          <p:nvPr/>
        </p:nvSpPr>
        <p:spPr>
          <a:xfrm>
            <a:off x="1645920" y="2664460"/>
            <a:ext cx="8478520" cy="302768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A*（A-Star)算法是一种静态路网中求解最短路最有效的方法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l"/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l"/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公式表示为：f(n)=g(n)+h(n)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l"/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l"/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需要的参数：起点 终点 开放列表 关闭列表 路径表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comb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 Placeholder 7"/>
          <p:cNvSpPr txBox="1"/>
          <p:nvPr/>
        </p:nvSpPr>
        <p:spPr>
          <a:xfrm>
            <a:off x="1358265" y="1891030"/>
            <a:ext cx="5103495" cy="179070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sym typeface="+mn-ea"/>
              </a:rPr>
              <a:t>g</a:t>
            </a:r>
            <a:r>
              <a:rPr lang="en-US" altLang="zh-CN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sym typeface="+mn-ea"/>
              </a:rPr>
              <a:t>(n)</a:t>
            </a:r>
            <a:endParaRPr lang="en-US" altLang="zh-CN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当前点到下一个结点移动花费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62395" y="944245"/>
            <a:ext cx="4784090" cy="4649470"/>
          </a:xfrm>
          <a:prstGeom prst="rect">
            <a:avLst/>
          </a:prstGeom>
        </p:spPr>
      </p:pic>
    </p:spTree>
  </p:cSld>
  <p:clrMapOvr>
    <a:masterClrMapping/>
  </p:clrMapOvr>
  <p:transition spd="slow" advTm="0">
    <p:comb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 Placeholder 7"/>
          <p:cNvSpPr txBox="1"/>
          <p:nvPr/>
        </p:nvSpPr>
        <p:spPr>
          <a:xfrm>
            <a:off x="1413510" y="2720975"/>
            <a:ext cx="5103495" cy="179070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sym typeface="+mn-ea"/>
              </a:rPr>
              <a:t>h(n)</a:t>
            </a:r>
            <a:endParaRPr lang="en-US" altLang="zh-CN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sym typeface="+mn-ea"/>
            </a:endParaRPr>
          </a:p>
          <a:p>
            <a:pPr algn="ctr"/>
            <a:endParaRPr lang="en-US" altLang="zh-CN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sym typeface="+mn-ea"/>
            </a:endParaRPr>
          </a:p>
          <a:p>
            <a:pPr algn="ctr"/>
            <a:endParaRPr lang="en-US" altLang="zh-CN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曼哈顿距离为：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d(i,j)=|X1-X2|+|Y1-Y2|.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02170" y="1831975"/>
            <a:ext cx="3568700" cy="3568700"/>
          </a:xfrm>
          <a:prstGeom prst="rect">
            <a:avLst/>
          </a:prstGeom>
        </p:spPr>
      </p:pic>
    </p:spTree>
  </p:cSld>
  <p:clrMapOvr>
    <a:masterClrMapping/>
  </p:clrMapOvr>
  <p:transition spd="slow" advTm="0">
    <p:comb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 Placeholder 7"/>
          <p:cNvSpPr txBox="1"/>
          <p:nvPr/>
        </p:nvSpPr>
        <p:spPr>
          <a:xfrm>
            <a:off x="2352675" y="47625"/>
            <a:ext cx="3048635" cy="1062355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过程图解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8080" y="1881505"/>
            <a:ext cx="5457190" cy="3862070"/>
          </a:xfrm>
          <a:prstGeom prst="rect">
            <a:avLst/>
          </a:prstGeom>
        </p:spPr>
      </p:pic>
      <p:sp>
        <p:nvSpPr>
          <p:cNvPr id="4" name="Text Placeholder 7"/>
          <p:cNvSpPr txBox="1"/>
          <p:nvPr/>
        </p:nvSpPr>
        <p:spPr>
          <a:xfrm>
            <a:off x="2061210" y="5855970"/>
            <a:ext cx="3048635" cy="1062355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（</a:t>
            </a:r>
            <a:r>
              <a:rPr lang="en-US" altLang="zh-CN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1</a:t>
            </a:r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）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5945" y="980440"/>
            <a:ext cx="5312410" cy="3825875"/>
          </a:xfrm>
          <a:prstGeom prst="rect">
            <a:avLst/>
          </a:prstGeom>
        </p:spPr>
      </p:pic>
      <p:sp>
        <p:nvSpPr>
          <p:cNvPr id="7" name="Text Placeholder 7"/>
          <p:cNvSpPr txBox="1"/>
          <p:nvPr/>
        </p:nvSpPr>
        <p:spPr>
          <a:xfrm>
            <a:off x="7958455" y="4681220"/>
            <a:ext cx="3048635" cy="1062355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（</a:t>
            </a:r>
            <a:r>
              <a:rPr lang="en-US" altLang="zh-CN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2</a:t>
            </a:r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）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comb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 txBox="1"/>
          <p:nvPr/>
        </p:nvSpPr>
        <p:spPr>
          <a:xfrm>
            <a:off x="2269490" y="5764530"/>
            <a:ext cx="3048635" cy="1062355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（</a:t>
            </a:r>
            <a:r>
              <a:rPr lang="en-US" altLang="zh-CN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3</a:t>
            </a:r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）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3430" y="2094865"/>
            <a:ext cx="5134610" cy="36696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740" y="931545"/>
            <a:ext cx="5882640" cy="4485005"/>
          </a:xfrm>
          <a:prstGeom prst="rect">
            <a:avLst/>
          </a:prstGeom>
        </p:spPr>
      </p:pic>
      <p:sp>
        <p:nvSpPr>
          <p:cNvPr id="7" name="Text Placeholder 7"/>
          <p:cNvSpPr txBox="1"/>
          <p:nvPr/>
        </p:nvSpPr>
        <p:spPr>
          <a:xfrm>
            <a:off x="7219950" y="5416550"/>
            <a:ext cx="3048635" cy="1062355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（</a:t>
            </a:r>
            <a:r>
              <a:rPr lang="en-US" altLang="zh-CN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4</a:t>
            </a:r>
            <a:r>
              <a: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）</a:t>
            </a:r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comb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 Placeholder 7"/>
          <p:cNvSpPr txBox="1"/>
          <p:nvPr/>
        </p:nvSpPr>
        <p:spPr>
          <a:xfrm>
            <a:off x="1645920" y="2664460"/>
            <a:ext cx="10311765" cy="302768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0" dirty="0">
                <a:solidFill>
                  <a:schemeClr val="tx1"/>
                </a:solidFill>
                <a:ea typeface="微软雅黑" panose="020B0503020204020204" pitchFamily="34" charset="-122"/>
              </a:rPr>
              <a:t>将起始点start加入开启列表openset</a:t>
            </a:r>
            <a:endParaRPr lang="zh-CN" altLang="en-US" sz="2400" b="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l"/>
            <a:endParaRPr lang="zh-CN" altLang="en-US" sz="2400" b="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tx1"/>
                </a:solidFill>
                <a:ea typeface="微软雅黑" panose="020B0503020204020204" pitchFamily="34" charset="-122"/>
              </a:rPr>
              <a:t>寻找开启列表openset中F值最小的节点，设为当前点current</a:t>
            </a:r>
            <a:endParaRPr lang="zh-CN" altLang="en-US" sz="2400" b="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tx1"/>
                </a:solidFill>
                <a:ea typeface="微软雅黑" panose="020B0503020204020204" pitchFamily="34" charset="-122"/>
              </a:rPr>
              <a:t>开启列表openset中移出当前点current</a:t>
            </a:r>
            <a:endParaRPr lang="zh-CN" altLang="en-US" sz="2400" b="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tx1"/>
                </a:solidFill>
                <a:ea typeface="微软雅黑" panose="020B0503020204020204" pitchFamily="34" charset="-122"/>
              </a:rPr>
              <a:t>关闭列表openset中加入当前点current</a:t>
            </a:r>
            <a:endParaRPr lang="zh-CN" altLang="en-US" sz="2400" b="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l"/>
            <a:endParaRPr lang="zh-CN" altLang="en-US" sz="2400" b="0" dirty="0">
              <a:solidFill>
                <a:srgbClr val="7030A0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rgbClr val="7030A0"/>
                </a:solidFill>
                <a:ea typeface="微软雅黑" panose="020B0503020204020204" pitchFamily="34" charset="-122"/>
              </a:rPr>
              <a:t>对当前点的每一个相邻点neighbor</a:t>
            </a:r>
            <a:endParaRPr lang="zh-CN" altLang="en-US" sz="2400" b="0" dirty="0">
              <a:solidFill>
                <a:srgbClr val="7030A0"/>
              </a:solidFill>
              <a:ea typeface="微软雅黑" panose="020B0503020204020204" pitchFamily="34" charset="-122"/>
            </a:endParaRPr>
          </a:p>
          <a:p>
            <a:pPr algn="l"/>
            <a:r>
              <a:rPr lang="en-US" altLang="zh-CN" sz="2400" b="0" dirty="0">
                <a:solidFill>
                  <a:srgbClr val="7030A0"/>
                </a:solidFill>
                <a:ea typeface="微软雅黑" panose="020B0503020204020204" pitchFamily="34" charset="-122"/>
              </a:rPr>
              <a:t>1</a:t>
            </a:r>
            <a:r>
              <a:rPr lang="zh-CN" altLang="en-US" sz="2400" b="0" dirty="0">
                <a:solidFill>
                  <a:srgbClr val="7030A0"/>
                </a:solidFill>
                <a:ea typeface="微软雅黑" panose="020B0503020204020204" pitchFamily="34" charset="-122"/>
              </a:rPr>
              <a:t>如果它不可通过或者已经在关闭列表中，略过。否则：</a:t>
            </a:r>
            <a:endParaRPr lang="zh-CN" altLang="en-US" sz="2400" b="0" dirty="0">
              <a:solidFill>
                <a:srgbClr val="7030A0"/>
              </a:solidFill>
              <a:ea typeface="微软雅黑" panose="020B0503020204020204" pitchFamily="34" charset="-122"/>
            </a:endParaRPr>
          </a:p>
          <a:p>
            <a:pPr algn="l"/>
            <a:r>
              <a:rPr lang="en-US" altLang="zh-CN" sz="2400" b="0" dirty="0">
                <a:solidFill>
                  <a:srgbClr val="7030A0"/>
                </a:solidFill>
                <a:ea typeface="微软雅黑" panose="020B0503020204020204" pitchFamily="34" charset="-122"/>
              </a:rPr>
              <a:t>2</a:t>
            </a:r>
            <a:r>
              <a:rPr lang="zh-CN" altLang="en-US" sz="2400" b="0" dirty="0">
                <a:solidFill>
                  <a:srgbClr val="7030A0"/>
                </a:solidFill>
                <a:ea typeface="微软雅黑" panose="020B0503020204020204" pitchFamily="34" charset="-122"/>
              </a:rPr>
              <a:t>如果它不在开启列表中，加入开启列表中</a:t>
            </a:r>
            <a:endParaRPr lang="zh-CN" altLang="en-US" sz="2400" b="0" dirty="0">
              <a:solidFill>
                <a:srgbClr val="7030A0"/>
              </a:solidFill>
              <a:ea typeface="微软雅黑" panose="020B0503020204020204" pitchFamily="34" charset="-122"/>
            </a:endParaRPr>
          </a:p>
          <a:p>
            <a:pPr algn="l"/>
            <a:r>
              <a:rPr lang="en-US" altLang="zh-CN" sz="2400" b="0" dirty="0">
                <a:solidFill>
                  <a:srgbClr val="7030A0"/>
                </a:solidFill>
                <a:ea typeface="微软雅黑" panose="020B0503020204020204" pitchFamily="34" charset="-122"/>
              </a:rPr>
              <a:t>3</a:t>
            </a:r>
            <a:r>
              <a:rPr lang="zh-CN" altLang="en-US" sz="2400" b="0" dirty="0">
                <a:solidFill>
                  <a:srgbClr val="7030A0"/>
                </a:solidFill>
                <a:ea typeface="微软雅黑" panose="020B0503020204020204" pitchFamily="34" charset="-122"/>
              </a:rPr>
              <a:t>如果在开启列表中，G值判定，若此路径G值比之前路径小，则此相邻点的父节点为当前点，同时更新G与F值。反之，则保持原来的节点关系与G、F值</a:t>
            </a:r>
            <a:endParaRPr lang="zh-CN" altLang="en-US" sz="2400" b="0" dirty="0">
              <a:solidFill>
                <a:srgbClr val="7030A0"/>
              </a:solidFill>
              <a:ea typeface="微软雅黑" panose="020B0503020204020204" pitchFamily="34" charset="-122"/>
            </a:endParaRPr>
          </a:p>
          <a:p>
            <a:pPr algn="l"/>
            <a:endParaRPr lang="zh-CN" altLang="en-US" sz="2400" b="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tx1"/>
                </a:solidFill>
                <a:ea typeface="微软雅黑" panose="020B0503020204020204" pitchFamily="34" charset="-122"/>
              </a:rPr>
              <a:t>当目标点goal在开启列表中，则结束程序，此时有路径生成，此时由goal节点开始逐级追溯上一级父节点，直到追溯到开始节点start，此时各节点即为路径。</a:t>
            </a:r>
            <a:endParaRPr lang="zh-CN" altLang="en-US" sz="2400" b="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tx1"/>
                </a:solidFill>
                <a:ea typeface="微软雅黑" panose="020B0503020204020204" pitchFamily="34" charset="-122"/>
              </a:rPr>
              <a:t>当开启列表为空，则结束程序，此时没有路径</a:t>
            </a:r>
            <a:endParaRPr lang="zh-CN" altLang="en-US" sz="2400" b="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l"/>
            <a:endParaRPr lang="zh-CN" altLang="en-US" sz="24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comb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3.0.1"/>
</p:tagLst>
</file>

<file path=ppt/tags/tag10.xml><?xml version="1.0" encoding="utf-8"?>
<p:tagLst xmlns:p="http://schemas.openxmlformats.org/presentationml/2006/main">
  <p:tag name="MH" val="20160405234033"/>
  <p:tag name="MH_LIBRARY" val="GRAPHIC"/>
</p:tagLst>
</file>

<file path=ppt/tags/tag11.xml><?xml version="1.0" encoding="utf-8"?>
<p:tagLst xmlns:p="http://schemas.openxmlformats.org/presentationml/2006/main">
  <p:tag name="MH" val="20160405234033"/>
  <p:tag name="MH_LIBRARY" val="GRAPHIC"/>
</p:tagLst>
</file>

<file path=ppt/tags/tag12.xml><?xml version="1.0" encoding="utf-8"?>
<p:tagLst xmlns:p="http://schemas.openxmlformats.org/presentationml/2006/main">
  <p:tag name="MH" val="20160405234033"/>
  <p:tag name="MH_LIBRARY" val="GRAPHIC"/>
</p:tagLst>
</file>

<file path=ppt/tags/tag13.xml><?xml version="1.0" encoding="utf-8"?>
<p:tagLst xmlns:p="http://schemas.openxmlformats.org/presentationml/2006/main">
  <p:tag name="MH" val="20160405234033"/>
  <p:tag name="MH_LIBRARY" val="GRAPHIC"/>
</p:tagLst>
</file>

<file path=ppt/tags/tag14.xml><?xml version="1.0" encoding="utf-8"?>
<p:tagLst xmlns:p="http://schemas.openxmlformats.org/presentationml/2006/main">
  <p:tag name="MH" val="20160405234033"/>
  <p:tag name="MH_LIBRARY" val="GRAPHIC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4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ags/tag7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PA" val="v3.0.1"/>
</p:tagLst>
</file>

<file path=ppt/tags/tag9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9D9D9">
            <a:alpha val="50196"/>
          </a:srgb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741</Words>
  <Application>WPS 演示</Application>
  <PresentationFormat>自定义</PresentationFormat>
  <Paragraphs>82</Paragraphs>
  <Slides>13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7" baseType="lpstr">
      <vt:lpstr>Arial</vt:lpstr>
      <vt:lpstr>宋体</vt:lpstr>
      <vt:lpstr>Wingdings</vt:lpstr>
      <vt:lpstr>Calibri</vt:lpstr>
      <vt:lpstr>微软雅黑</vt:lpstr>
      <vt:lpstr>Agency FB</vt:lpstr>
      <vt:lpstr>Lato Regular</vt:lpstr>
      <vt:lpstr>Franklin Gothic Book</vt:lpstr>
      <vt:lpstr>Arial Unicode MS</vt:lpstr>
      <vt:lpstr>Lato</vt:lpstr>
      <vt:lpstr>MS PGothic</vt:lpstr>
      <vt:lpstr>Helvetica Light</vt:lpstr>
      <vt:lpstr>Helvetica</vt:lpstr>
      <vt:lpstr>Gill Sans</vt:lpstr>
      <vt:lpstr>微软雅黑 Light</vt:lpstr>
      <vt:lpstr>微软雅黑 Light</vt:lpstr>
      <vt:lpstr>나눔고딕</vt:lpstr>
      <vt:lpstr>Calibri Light</vt:lpstr>
      <vt:lpstr>Gungsuh</vt:lpstr>
      <vt:lpstr>Malgun Gothic</vt:lpstr>
      <vt:lpstr>Segoe Print</vt:lpstr>
      <vt:lpstr>黑体</vt:lpstr>
      <vt:lpstr>Adobe Myungjo Std 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春风化雨</dc:title>
  <dc:creator/>
  <cp:lastModifiedBy>Administrator</cp:lastModifiedBy>
  <cp:revision>9</cp:revision>
  <dcterms:created xsi:type="dcterms:W3CDTF">2016-09-14T13:45:00Z</dcterms:created>
  <dcterms:modified xsi:type="dcterms:W3CDTF">2017-08-20T18:10:51Z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